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1" r:id="rId6"/>
    <p:sldId id="266" r:id="rId7"/>
    <p:sldId id="260" r:id="rId8"/>
    <p:sldId id="262" r:id="rId9"/>
    <p:sldId id="263" r:id="rId10"/>
    <p:sldId id="274" r:id="rId11"/>
    <p:sldId id="265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80" r:id="rId24"/>
    <p:sldId id="279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785"/>
    <p:restoredTop sz="91027"/>
  </p:normalViewPr>
  <p:slideViewPr>
    <p:cSldViewPr snapToGrid="0" snapToObjects="1">
      <p:cViewPr varScale="1">
        <p:scale>
          <a:sx n="80" d="100"/>
          <a:sy n="80" d="100"/>
        </p:scale>
        <p:origin x="192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939E5F-0139-AF4E-AAEF-624839E8F356}" type="datetimeFigureOut">
              <a:rPr lang="en-US" smtClean="0"/>
              <a:t>8/13/20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A4ED41-D7AA-B746-AD4C-2DAFF9E7A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610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.google.com/scholar?hl=en&amp;q=SMOTE&amp;btnG=&amp;as_sdt=1%2C33&amp;as_sdtp=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scholar.google.com/scholar?q=%22Training+and+assessing+classification+rules+with+imbalanced+data%22&amp;btnG=&amp;hl=en&amp;as_sdt=0%2C33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 controls used as QC for limit of detection</a:t>
            </a:r>
          </a:p>
          <a:p>
            <a:r>
              <a:rPr lang="en-US" dirty="0"/>
              <a:t>Genes in </a:t>
            </a:r>
            <a:r>
              <a:rPr lang="en-US" dirty="0" err="1"/>
              <a:t>Codesets</a:t>
            </a:r>
            <a:r>
              <a:rPr lang="en-US" dirty="0"/>
              <a:t> - remove uninformative genes, add additional candidates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A4ED41-D7AA-B746-AD4C-2DAFF9E7A0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0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A4ED41-D7AA-B746-AD4C-2DAFF9E7A06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66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ROSE uses smoothed bootstrapping to draw artificial samples from the feature space neighbourhood around the minority class.</a:t>
            </a:r>
          </a:p>
          <a:p>
            <a:pPr fontAlgn="base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SMOTE (Synthetic Minority Over-sampling Technique) draws artificial samples by choosing points that lie on the line connecting the rare observation to one of its nearest neighbors in the feature space.</a:t>
            </a:r>
          </a:p>
          <a:p>
            <a:pPr fontAlgn="base"/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SMOTE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ROSE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down-sample the majority class and synthesize new data points in the minority class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A4ED41-D7AA-B746-AD4C-2DAFF9E7A06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770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&gt;Accuracy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used when the True Positives and True negatives are more important while </a:t>
            </a:r>
            <a:r>
              <a:rPr lang="en-CA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CA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score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used when the False Negatives and False Positives are crucial. </a:t>
            </a:r>
          </a:p>
          <a:p>
            <a:r>
              <a:rPr lang="en-CA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&gt;F1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CA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score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better metric when there are imbalanced classes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A4ED41-D7AA-B746-AD4C-2DAFF9E7A06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668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 duplicate genes common with CS3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A4ED41-D7AA-B746-AD4C-2DAFF9E7A06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32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A4ED41-D7AA-B746-AD4C-2DAFF9E7A06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52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6BFC7-AB88-4045-B569-099CFC96F5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F985B-D179-AE45-92A8-F64CF22720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25E51-1C57-2E40-854E-3C02C8E9F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CD6D2-AB66-404B-96A1-5A2EE4E7D9C3}" type="datetime1">
              <a:rPr lang="en-CA" smtClean="0"/>
              <a:t>2020-08-13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F49C9-65AD-2844-ACB5-AE111D311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420BE0-A3C4-2742-BEB2-EF0992F3C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42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7EF9D-3FDA-A546-8CC9-5A802CCD2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6ECAF4-00C4-7D44-B8E9-9169836CE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E34B9-AF63-B04F-9031-B321A0432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D6E5-A84A-144A-A1DF-929F2120AA37}" type="datetime1">
              <a:rPr lang="en-CA" smtClean="0"/>
              <a:t>2020-08-13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E99EE6-0AE8-8841-9354-1819CC8C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FEDD6-0EB2-3C41-8407-78746A2A5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404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06935E-23EF-CC45-BB8D-08A6D77CB3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0BB27-1B89-2148-AEB0-2EC21D339F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BB3F4-C31B-934A-813F-E3B32A560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4F7E7-5C29-6E45-9718-36B4677044D1}" type="datetime1">
              <a:rPr lang="en-CA" smtClean="0"/>
              <a:t>2020-08-13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C0D09-3BD5-7444-9343-7717DA74A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223CE-C7E7-D24E-88A3-CC7F7D4B2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292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26C11-031B-BE41-AFB4-CCAB1ED41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D2F65-35DA-1840-9CA7-32936369A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D5F8C-BA8A-F342-8871-8D58B21FE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36AAC-0E69-4D40-BAAF-3C060A76E67B}" type="datetime1">
              <a:rPr lang="en-CA" smtClean="0"/>
              <a:t>2020-08-13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C1069-C2E4-CE47-BFC2-52DAA57EE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D0AA0-0C6B-9640-82DB-8B5A40721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72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CC5AD-AFFF-834C-805C-F0F83EE96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87F92-2CAC-AE4A-BA2B-496BA0E75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AFB8E-7C32-B44B-AA54-FD16F022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CA806-8E0A-1A4B-8DE8-42F7FA95DC2D}" type="datetime1">
              <a:rPr lang="en-CA" smtClean="0"/>
              <a:t>2020-08-13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F9DF3-551E-4243-A13D-32BF71CF4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500B8-A6E7-7E4C-A0A9-2820FA0D7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82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B6412-E579-704D-B13B-094C1E882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36BF4-6F9F-0842-A23D-F7B88B7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604684-30CD-C34D-9F5C-5EC838F22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1737AD-15CF-6845-A2EF-FE0CC96F8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3403F-8B85-214E-A37F-9EE0F21200CF}" type="datetime1">
              <a:rPr lang="en-CA" smtClean="0"/>
              <a:t>2020-08-13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99AAF-45A1-E24C-B7B8-C05A9DCC0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7FBB7-3A90-9440-8BD9-478390379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371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872CD-96F7-DC4B-8566-B37C58744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F3EB2-A1C6-364D-996A-FDAC20439E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468744-4F7F-D44F-ADF7-AB3733ECB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06BCCB-4E0C-8340-B50E-7CEE57A8C7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99566-C27D-EC4D-A6F7-E1BF7C5CE4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E86794-C499-CB4B-9696-AB95289C3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DDC3D-26B8-0041-8DAE-7A3C42C4EA19}" type="datetime1">
              <a:rPr lang="en-CA" smtClean="0"/>
              <a:t>2020-08-13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9B2D5F-982D-A145-B092-C1BC8C4A3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03A2B3-D65D-4A4D-B819-08725F5F4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79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F132B-B5E0-EE42-BF2D-93DFB6446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40D379-ADC3-8746-9818-CE1C76918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4DEC-6A08-9C43-8795-5A47DC48C4C0}" type="datetime1">
              <a:rPr lang="en-CA" smtClean="0"/>
              <a:t>2020-08-13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F7169-BF53-4F44-AB7A-EC8E8C700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2780B-008D-5448-AB0A-7CA989BF4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099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3746D8-70F3-AE4E-9132-661D4E38A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2276-3B9E-B140-BF52-9175A2C7AEAA}" type="datetime1">
              <a:rPr lang="en-CA" smtClean="0"/>
              <a:t>2020-08-13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C66E29-4391-4041-BA46-E1A04A877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C5860-5B06-7F41-B708-996195D75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386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FFE1-5A9F-1F4B-8BE8-0B9DB0B1F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A21BF-AE66-DE49-A963-878DDEB75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58291-4A0C-1740-B6E8-6772BD7BC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15512B-4078-374C-A9FC-B97351D21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290A6-E832-274B-852D-B29AB3DBEA7D}" type="datetime1">
              <a:rPr lang="en-CA" smtClean="0"/>
              <a:t>2020-08-13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1E62D-2D7E-734D-AFDC-5FFDCC1A2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974D7-E3DE-004E-BBC8-D9082EFE0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550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B7558-E124-854F-A63E-42A6E7A9C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2C4C0B-9BFD-BB4B-8761-17004DDCEE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D36BF-3592-AC47-B892-DFB25DBF1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3140E-1296-9445-A8DF-B0DEA8EE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1EAA-D872-204B-A1EE-AAC04257E553}" type="datetime1">
              <a:rPr lang="en-CA" smtClean="0"/>
              <a:t>2020-08-13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A858CA-D09F-4B4B-8647-299F6060E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CF2FAC-23DA-6945-BC23-584969F17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008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162570-691D-4A48-93B0-B17A5D971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6F030F-A245-7741-9F6C-64274F826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7E1AE-4132-1149-89E3-BC950CA6D3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562B07-A8A7-0F4A-BDB2-6A06179AC6F4}" type="datetime1">
              <a:rPr lang="en-CA" smtClean="0"/>
              <a:t>2020-08-13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E00DB-111F-DB43-B46E-230647F1B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A1391-6771-B54D-A3B8-58F77EB434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4BE5FE-CB6D-AD4E-BB45-2C663095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046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talhouklab.github.io/OV_Histotypes/results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90D4B-C1A4-9947-8884-9451770C7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319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CA" b="1" dirty="0"/>
              <a:t>A Clinical Ovarian Cancer Histotype Classifier Using Gene Expression Data for Improved Diagnostic Accuracy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950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87E48-72B6-8B43-9339-7A5CE16ED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333D6-34A2-CC48-8711-1149A0FB8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well are we correcting expression via normalization?</a:t>
            </a:r>
          </a:p>
          <a:p>
            <a:r>
              <a:rPr lang="en-US" dirty="0"/>
              <a:t>Does expression of samples reproduced in multiple </a:t>
            </a:r>
            <a:r>
              <a:rPr lang="en-US" dirty="0" err="1"/>
              <a:t>CodeSets</a:t>
            </a:r>
            <a:r>
              <a:rPr lang="en-US" dirty="0"/>
              <a:t> fall on the same identity line?</a:t>
            </a:r>
          </a:p>
          <a:p>
            <a:pPr lvl="1"/>
            <a:r>
              <a:rPr lang="en-US" dirty="0"/>
              <a:t>How tight are samples to line (precision)</a:t>
            </a:r>
          </a:p>
          <a:p>
            <a:pPr lvl="1"/>
            <a:r>
              <a:rPr lang="en-US" dirty="0"/>
              <a:t>Shifted (accuracy)</a:t>
            </a:r>
          </a:p>
          <a:p>
            <a:r>
              <a:rPr lang="en-US" dirty="0"/>
              <a:t>Pearson’s correlation coefficient (R) for precision</a:t>
            </a:r>
          </a:p>
          <a:p>
            <a:r>
              <a:rPr lang="en-US" dirty="0"/>
              <a:t>Coefficient of accuracy (C</a:t>
            </a:r>
            <a:r>
              <a:rPr lang="en-US" baseline="-25000" dirty="0"/>
              <a:t>a</a:t>
            </a:r>
            <a:r>
              <a:rPr lang="en-US" dirty="0"/>
              <a:t>) for accuracy/systemic bias</a:t>
            </a:r>
          </a:p>
          <a:p>
            <a:r>
              <a:rPr lang="en-US" dirty="0"/>
              <a:t>Lin’s concordance correlation (</a:t>
            </a:r>
            <a:r>
              <a:rPr lang="en-US" dirty="0" err="1"/>
              <a:t>R</a:t>
            </a:r>
            <a:r>
              <a:rPr lang="en-US" baseline="-25000" dirty="0" err="1"/>
              <a:t>c</a:t>
            </a:r>
            <a:r>
              <a:rPr lang="en-US" dirty="0"/>
              <a:t> = R ⋅ C</a:t>
            </a:r>
            <a:r>
              <a:rPr lang="en-US" baseline="-25000" dirty="0"/>
              <a:t>a</a:t>
            </a:r>
            <a:r>
              <a:rPr lang="en-US" dirty="0"/>
              <a:t>) for precision and accuracy simultaneously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424F33-80E3-EA4D-BC0F-C2FA9BCF3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57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723B4-504B-FD43-86C8-7314E2990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validation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2234F-DE5B-2642-BF87-04AB87586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dirty="0">
                <a:effectLst/>
              </a:rPr>
              <a:t>CodeSet2 vs 3 </a:t>
            </a:r>
          </a:p>
          <a:p>
            <a:pPr lvl="1"/>
            <a:r>
              <a:rPr lang="en-CA" dirty="0">
                <a:effectLst/>
              </a:rPr>
              <a:t>ref2 vs ref3</a:t>
            </a:r>
          </a:p>
          <a:p>
            <a:pPr lvl="1"/>
            <a:r>
              <a:rPr lang="en-CA" dirty="0">
                <a:effectLst/>
              </a:rPr>
              <a:t>poo</a:t>
            </a:r>
            <a:r>
              <a:rPr lang="en-CA" dirty="0"/>
              <a:t>l2 vs pool3</a:t>
            </a:r>
          </a:p>
          <a:p>
            <a:pPr lvl="1"/>
            <a:r>
              <a:rPr lang="en-CA" dirty="0">
                <a:effectLst/>
              </a:rPr>
              <a:t>non2 vs non3</a:t>
            </a:r>
          </a:p>
          <a:p>
            <a:pPr marL="971550" lvl="1" indent="-514350">
              <a:buFont typeface="+mj-lt"/>
              <a:buAutoNum type="arabicPeriod"/>
            </a:pPr>
            <a:endParaRPr lang="en-CA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-CA" dirty="0">
                <a:effectLst/>
              </a:rPr>
              <a:t>CodeSet1 vs 2 vs 3 </a:t>
            </a:r>
          </a:p>
          <a:p>
            <a:pPr lvl="1"/>
            <a:r>
              <a:rPr lang="en-CA" dirty="0"/>
              <a:t>r</a:t>
            </a:r>
            <a:r>
              <a:rPr lang="en-CA" dirty="0">
                <a:effectLst/>
              </a:rPr>
              <a:t>ef1 vs ref2, ref1 vs ref3, ref2 vs ref3</a:t>
            </a:r>
          </a:p>
          <a:p>
            <a:pPr lvl="1"/>
            <a:r>
              <a:rPr lang="en-CA" dirty="0">
                <a:effectLst/>
              </a:rPr>
              <a:t>non1 vs non2, non1 vs non3, non2 vs non3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17A329-0BE2-544C-A1A0-B72F5E2E3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05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03D30-EBBC-2F43-8DA8-D081A5F15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Classifier training and validation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97DB6-C670-3E4F-AD04-33BB0D0D2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Which </a:t>
            </a:r>
            <a:r>
              <a:rPr lang="en-US" dirty="0" err="1"/>
              <a:t>CodeSets</a:t>
            </a:r>
            <a:r>
              <a:rPr lang="en-US" dirty="0"/>
              <a:t> to use as training/validation?</a:t>
            </a:r>
          </a:p>
          <a:p>
            <a:r>
              <a:rPr lang="en-US" dirty="0"/>
              <a:t>Which normalization methods to use moving forward to classifier training?</a:t>
            </a:r>
          </a:p>
          <a:p>
            <a:pPr lvl="1"/>
            <a:r>
              <a:rPr lang="en-US" dirty="0"/>
              <a:t>If similar results, use reference samples method for convenience in paper?</a:t>
            </a:r>
          </a:p>
          <a:p>
            <a:endParaRPr lang="en-US" dirty="0"/>
          </a:p>
          <a:p>
            <a:r>
              <a:rPr lang="en-US" dirty="0"/>
              <a:t>Option A: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Train classifier using CodeSet3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How many predictive genes in CS3 are in CS1 and CS2</a:t>
            </a:r>
          </a:p>
          <a:p>
            <a:pPr lvl="2"/>
            <a:r>
              <a:rPr lang="en-US" dirty="0"/>
              <a:t>Correlated genes to replace missing?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Validate classifier on CS1 and CS2</a:t>
            </a:r>
          </a:p>
          <a:p>
            <a:r>
              <a:rPr lang="en-US" dirty="0"/>
              <a:t>Option B:</a:t>
            </a:r>
          </a:p>
          <a:p>
            <a:pPr lvl="1"/>
            <a:r>
              <a:rPr lang="en-US" dirty="0"/>
              <a:t>Train classifier using half of CodeSet3</a:t>
            </a:r>
          </a:p>
          <a:p>
            <a:r>
              <a:rPr lang="en-US" dirty="0"/>
              <a:t>Option C:</a:t>
            </a:r>
          </a:p>
          <a:p>
            <a:pPr lvl="1"/>
            <a:r>
              <a:rPr lang="en-US" dirty="0"/>
              <a:t>Train classifier using half of CS3 and half of CS2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60353F-C805-194D-9CEB-43696F693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9952" y="3675158"/>
            <a:ext cx="2923032" cy="292303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027046-6BA0-3346-B077-D7A7C63F1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07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411EB-8691-B644-B5A0-797617689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Histotype classifier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D1C62-A266-E04C-A195-816274423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CA" dirty="0"/>
              <a:t>6 classification algorithms and 4 subsampling methods across 500 repetitions in a supervised learning framework</a:t>
            </a:r>
          </a:p>
          <a:p>
            <a:r>
              <a:rPr lang="en-CA" dirty="0"/>
              <a:t>Classifiers:			</a:t>
            </a:r>
          </a:p>
          <a:p>
            <a:pPr lvl="1"/>
            <a:r>
              <a:rPr lang="en-CA" dirty="0"/>
              <a:t>Random Forest</a:t>
            </a:r>
          </a:p>
          <a:p>
            <a:pPr lvl="1"/>
            <a:r>
              <a:rPr lang="en-CA" dirty="0" err="1"/>
              <a:t>Adaboost</a:t>
            </a:r>
            <a:endParaRPr lang="en-CA" dirty="0"/>
          </a:p>
          <a:p>
            <a:pPr lvl="1"/>
            <a:r>
              <a:rPr lang="en-CA" dirty="0" err="1"/>
              <a:t>XGBoost</a:t>
            </a:r>
            <a:endParaRPr lang="en-CA" dirty="0"/>
          </a:p>
          <a:p>
            <a:pPr lvl="1"/>
            <a:r>
              <a:rPr lang="en-CA" dirty="0"/>
              <a:t>LDA (latent Dirichlet allocation)</a:t>
            </a:r>
          </a:p>
          <a:p>
            <a:pPr lvl="1"/>
            <a:r>
              <a:rPr lang="en-CA" dirty="0"/>
              <a:t>Support vector machine</a:t>
            </a:r>
          </a:p>
          <a:p>
            <a:pPr lvl="1"/>
            <a:r>
              <a:rPr lang="en-CA" dirty="0"/>
              <a:t>K-Nearest Neighbours</a:t>
            </a:r>
          </a:p>
          <a:p>
            <a:r>
              <a:rPr lang="en-CA" dirty="0"/>
              <a:t>Subsampling:		</a:t>
            </a:r>
          </a:p>
          <a:p>
            <a:pPr lvl="1"/>
            <a:r>
              <a:rPr lang="en-CA" dirty="0"/>
              <a:t>None</a:t>
            </a:r>
          </a:p>
          <a:p>
            <a:pPr lvl="1"/>
            <a:r>
              <a:rPr lang="en-CA" dirty="0"/>
              <a:t>Down-sampling</a:t>
            </a:r>
          </a:p>
          <a:p>
            <a:pPr lvl="1"/>
            <a:r>
              <a:rPr lang="en-CA" dirty="0"/>
              <a:t>Up-sampling</a:t>
            </a:r>
          </a:p>
          <a:p>
            <a:pPr lvl="1"/>
            <a:r>
              <a:rPr lang="en-CA" dirty="0"/>
              <a:t>SMOTE (Synthetic Minority Over-sampling Technique)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C22AC-DF15-9F4D-8297-D8D410AC9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69B117-EEE7-614A-88DD-E73CDAE5EB2D}"/>
              </a:ext>
            </a:extLst>
          </p:cNvPr>
          <p:cNvSpPr txBox="1"/>
          <p:nvPr/>
        </p:nvSpPr>
        <p:spPr>
          <a:xfrm>
            <a:off x="8099257" y="5297160"/>
            <a:ext cx="3765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Derek – does smote down-sample as well as synthetically up-sample?</a:t>
            </a:r>
          </a:p>
        </p:txBody>
      </p:sp>
    </p:spTree>
    <p:extLst>
      <p:ext uri="{BB962C8B-B14F-4D97-AF65-F5344CB8AC3E}">
        <p14:creationId xmlns:p14="http://schemas.microsoft.com/office/powerpoint/2010/main" val="123495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7BCE-2A67-A449-939B-DB3ECB580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</a:t>
            </a:r>
            <a:r>
              <a:rPr lang="en-US" dirty="0" err="1"/>
              <a:t>histotypes</a:t>
            </a:r>
            <a:endParaRPr lang="en-US" dirty="0"/>
          </a:p>
        </p:txBody>
      </p:sp>
      <p:sp>
        <p:nvSpPr>
          <p:cNvPr id="9" name="Rectangle 1">
            <a:hlinkClick r:id="rId2"/>
            <a:extLst>
              <a:ext uri="{FF2B5EF4-FFF2-40B4-BE49-F238E27FC236}">
                <a16:creationId xmlns:a16="http://schemas.microsoft.com/office/drawing/2014/main" id="{D020E501-4741-6244-8E7B-AB341753CA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8875" y="26527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D85391A-778D-494D-8CCE-13BC25AE6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175528"/>
              </p:ext>
            </p:extLst>
          </p:nvPr>
        </p:nvGraphicFramePr>
        <p:xfrm>
          <a:off x="1130808" y="2322584"/>
          <a:ext cx="9622534" cy="327352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017361">
                  <a:extLst>
                    <a:ext uri="{9D8B030D-6E8A-4147-A177-3AD203B41FA5}">
                      <a16:colId xmlns:a16="http://schemas.microsoft.com/office/drawing/2014/main" val="899305154"/>
                    </a:ext>
                  </a:extLst>
                </a:gridCol>
                <a:gridCol w="1130400">
                  <a:extLst>
                    <a:ext uri="{9D8B030D-6E8A-4147-A177-3AD203B41FA5}">
                      <a16:colId xmlns:a16="http://schemas.microsoft.com/office/drawing/2014/main" val="4044528246"/>
                    </a:ext>
                  </a:extLst>
                </a:gridCol>
                <a:gridCol w="1130400">
                  <a:extLst>
                    <a:ext uri="{9D8B030D-6E8A-4147-A177-3AD203B41FA5}">
                      <a16:colId xmlns:a16="http://schemas.microsoft.com/office/drawing/2014/main" val="3948560893"/>
                    </a:ext>
                  </a:extLst>
                </a:gridCol>
                <a:gridCol w="1130400">
                  <a:extLst>
                    <a:ext uri="{9D8B030D-6E8A-4147-A177-3AD203B41FA5}">
                      <a16:colId xmlns:a16="http://schemas.microsoft.com/office/drawing/2014/main" val="1618090602"/>
                    </a:ext>
                  </a:extLst>
                </a:gridCol>
                <a:gridCol w="1737991">
                  <a:extLst>
                    <a:ext uri="{9D8B030D-6E8A-4147-A177-3AD203B41FA5}">
                      <a16:colId xmlns:a16="http://schemas.microsoft.com/office/drawing/2014/main" val="757084763"/>
                    </a:ext>
                  </a:extLst>
                </a:gridCol>
                <a:gridCol w="1737991">
                  <a:extLst>
                    <a:ext uri="{9D8B030D-6E8A-4147-A177-3AD203B41FA5}">
                      <a16:colId xmlns:a16="http://schemas.microsoft.com/office/drawing/2014/main" val="4052725022"/>
                    </a:ext>
                  </a:extLst>
                </a:gridCol>
                <a:gridCol w="1737991">
                  <a:extLst>
                    <a:ext uri="{9D8B030D-6E8A-4147-A177-3AD203B41FA5}">
                      <a16:colId xmlns:a16="http://schemas.microsoft.com/office/drawing/2014/main" val="1717051677"/>
                    </a:ext>
                  </a:extLst>
                </a:gridCol>
              </a:tblGrid>
              <a:tr h="545588">
                <a:tc>
                  <a:txBody>
                    <a:bodyPr/>
                    <a:lstStyle/>
                    <a:p>
                      <a:pPr algn="l" fontAlgn="b"/>
                      <a:r>
                        <a:rPr lang="en-CA" sz="2000" b="1" u="none" strike="noStrike">
                          <a:effectLst/>
                        </a:rPr>
                        <a:t>revHist</a:t>
                      </a:r>
                      <a:endParaRPr lang="en-CA" sz="2000" b="1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b="1" u="none" strike="noStrike">
                          <a:effectLst/>
                        </a:rPr>
                        <a:t>CS1</a:t>
                      </a:r>
                      <a:endParaRPr lang="en-CA" sz="2000" b="1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b="1" u="none" strike="noStrike">
                          <a:effectLst/>
                        </a:rPr>
                        <a:t>CS2</a:t>
                      </a:r>
                      <a:endParaRPr lang="en-CA" sz="2000" b="1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b="1" u="none" strike="noStrike">
                          <a:effectLst/>
                        </a:rPr>
                        <a:t>CS3</a:t>
                      </a:r>
                      <a:endParaRPr lang="en-CA" sz="2000" b="1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b="1" u="none" strike="noStrike">
                          <a:effectLst/>
                        </a:rPr>
                        <a:t>CS1_percent</a:t>
                      </a:r>
                      <a:endParaRPr lang="en-CA" sz="2000" b="1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b="1" u="none" strike="noStrike">
                          <a:effectLst/>
                        </a:rPr>
                        <a:t>CS2_percent</a:t>
                      </a:r>
                      <a:endParaRPr lang="en-CA" sz="2000" b="1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b="1" u="none" strike="noStrike" dirty="0">
                          <a:effectLst/>
                        </a:rPr>
                        <a:t>CS3_percent</a:t>
                      </a:r>
                      <a:endParaRPr lang="en-CA" sz="2000" b="1" i="0" u="none" strike="noStrike" dirty="0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6406237"/>
                  </a:ext>
                </a:extLst>
              </a:tr>
              <a:tr h="545588">
                <a:tc>
                  <a:txBody>
                    <a:bodyPr/>
                    <a:lstStyle/>
                    <a:p>
                      <a:pPr algn="l" fontAlgn="b"/>
                      <a:r>
                        <a:rPr lang="en-CA" sz="2000" b="1" u="none" strike="noStrike">
                          <a:effectLst/>
                        </a:rPr>
                        <a:t>CCOC</a:t>
                      </a:r>
                      <a:endParaRPr lang="en-CA" sz="2000" b="1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57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68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182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17.3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7.2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6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27303719"/>
                  </a:ext>
                </a:extLst>
              </a:tr>
              <a:tr h="545588">
                <a:tc>
                  <a:txBody>
                    <a:bodyPr/>
                    <a:lstStyle/>
                    <a:p>
                      <a:pPr algn="l" fontAlgn="b"/>
                      <a:r>
                        <a:rPr lang="en-CA" sz="2000" b="1" u="none" strike="noStrike">
                          <a:effectLst/>
                        </a:rPr>
                        <a:t>ENOC</a:t>
                      </a:r>
                      <a:endParaRPr lang="en-CA" sz="2000" b="1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61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30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272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18.5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3.2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9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46977158"/>
                  </a:ext>
                </a:extLst>
              </a:tr>
              <a:tr h="545588">
                <a:tc>
                  <a:txBody>
                    <a:bodyPr/>
                    <a:lstStyle/>
                    <a:p>
                      <a:pPr algn="l" fontAlgn="b"/>
                      <a:r>
                        <a:rPr lang="en-CA" sz="2000" b="1" u="none" strike="noStrike">
                          <a:effectLst/>
                        </a:rPr>
                        <a:t>HGSC</a:t>
                      </a:r>
                      <a:endParaRPr lang="en-CA" sz="2000" b="1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169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 dirty="0">
                          <a:effectLst/>
                        </a:rPr>
                        <a:t>757</a:t>
                      </a:r>
                      <a:endParaRPr lang="en-CA" sz="2000" b="0" i="0" u="none" strike="noStrike" dirty="0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 dirty="0">
                          <a:effectLst/>
                        </a:rPr>
                        <a:t>2453</a:t>
                      </a:r>
                      <a:endParaRPr lang="en-CA" sz="2000" b="0" i="0" u="none" strike="noStrike" dirty="0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51.4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80.1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80.9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80771900"/>
                  </a:ext>
                </a:extLst>
              </a:tr>
              <a:tr h="545588">
                <a:tc>
                  <a:txBody>
                    <a:bodyPr/>
                    <a:lstStyle/>
                    <a:p>
                      <a:pPr algn="l" fontAlgn="b"/>
                      <a:r>
                        <a:rPr lang="en-CA" sz="2000" b="1" u="none" strike="noStrike">
                          <a:effectLst/>
                        </a:rPr>
                        <a:t>LGSC</a:t>
                      </a:r>
                      <a:endParaRPr lang="en-CA" sz="2000" b="1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22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29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50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6.7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3.1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 dirty="0">
                          <a:effectLst/>
                        </a:rPr>
                        <a:t>1.6</a:t>
                      </a:r>
                      <a:endParaRPr lang="en-CA" sz="2000" b="0" i="0" u="none" strike="noStrike" dirty="0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61438767"/>
                  </a:ext>
                </a:extLst>
              </a:tr>
              <a:tr h="545588">
                <a:tc>
                  <a:txBody>
                    <a:bodyPr/>
                    <a:lstStyle/>
                    <a:p>
                      <a:pPr algn="l" fontAlgn="b"/>
                      <a:r>
                        <a:rPr lang="en-CA" sz="2000" b="1" u="none" strike="noStrike" dirty="0">
                          <a:effectLst/>
                        </a:rPr>
                        <a:t>MUC</a:t>
                      </a:r>
                      <a:endParaRPr lang="en-CA" sz="2000" b="1" i="0" u="none" strike="noStrike" dirty="0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20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61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77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6.1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>
                          <a:effectLst/>
                        </a:rPr>
                        <a:t>6.5</a:t>
                      </a:r>
                      <a:endParaRPr lang="en-CA" sz="2000" b="0" i="0" u="none" strike="noStrike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2000" u="none" strike="noStrike" dirty="0">
                          <a:effectLst/>
                        </a:rPr>
                        <a:t>2.5</a:t>
                      </a:r>
                      <a:endParaRPr lang="en-CA" sz="2000" b="0" i="0" u="none" strike="noStrike" dirty="0">
                        <a:solidFill>
                          <a:srgbClr val="333333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314957"/>
                  </a:ext>
                </a:extLst>
              </a:tr>
            </a:tbl>
          </a:graphicData>
        </a:graphic>
      </p:graphicFrame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4B06C8D-E8AF-7E43-9759-B901C3A2E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83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394A7-01C3-E243-914A-24D6628F5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CS1 </a:t>
            </a:r>
            <a:r>
              <a:rPr lang="en-CA" dirty="0"/>
              <a:t>Ref-Norm Training Set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4444E32-D2E4-F743-AFBC-3107A05504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1927" y="2308909"/>
            <a:ext cx="6091873" cy="43513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6B0B41-A231-0248-BF1B-84D43AC56F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0127" y="2348333"/>
            <a:ext cx="6091873" cy="4351338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6566E96-D78E-4D4C-9325-1D4160847E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7447474"/>
              </p:ext>
            </p:extLst>
          </p:nvPr>
        </p:nvGraphicFramePr>
        <p:xfrm>
          <a:off x="10187655" y="181191"/>
          <a:ext cx="1818078" cy="1760220"/>
        </p:xfrm>
        <a:graphic>
          <a:graphicData uri="http://schemas.openxmlformats.org/drawingml/2006/table">
            <a:tbl>
              <a:tblPr/>
              <a:tblGrid>
                <a:gridCol w="1257573">
                  <a:extLst>
                    <a:ext uri="{9D8B030D-6E8A-4147-A177-3AD203B41FA5}">
                      <a16:colId xmlns:a16="http://schemas.microsoft.com/office/drawing/2014/main" val="1423979466"/>
                    </a:ext>
                  </a:extLst>
                </a:gridCol>
                <a:gridCol w="560505">
                  <a:extLst>
                    <a:ext uri="{9D8B030D-6E8A-4147-A177-3AD203B41FA5}">
                      <a16:colId xmlns:a16="http://schemas.microsoft.com/office/drawing/2014/main" val="322683495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en-CA" sz="1200" dirty="0"/>
                        <a:t>CS1 Ref-Norm Training Set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2768454"/>
                  </a:ext>
                </a:extLst>
              </a:tr>
              <a:tr h="23922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CCC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57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94920"/>
                  </a:ext>
                </a:extLst>
              </a:tr>
              <a:tr h="23922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ENOC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59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1361625"/>
                  </a:ext>
                </a:extLst>
              </a:tr>
              <a:tr h="23922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HGSC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156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290036"/>
                  </a:ext>
                </a:extLst>
              </a:tr>
              <a:tr h="23922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LGSC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16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5255764"/>
                  </a:ext>
                </a:extLst>
              </a:tr>
              <a:tr h="239226">
                <a:tc>
                  <a:txBody>
                    <a:bodyPr/>
                    <a:lstStyle/>
                    <a:p>
                      <a:pPr algn="l"/>
                      <a:r>
                        <a:rPr lang="en-CA" sz="1200">
                          <a:effectLst/>
                        </a:rPr>
                        <a:t>MUC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16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183620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ACFC9F9-BFCF-8347-A1A6-8036601FDAF6}"/>
              </a:ext>
            </a:extLst>
          </p:cNvPr>
          <p:cNvSpPr/>
          <p:nvPr/>
        </p:nvSpPr>
        <p:spPr>
          <a:xfrm>
            <a:off x="804227" y="2749021"/>
            <a:ext cx="2040573" cy="6799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FEBA98-4096-CA4E-9495-C7FA2D96F0C5}"/>
              </a:ext>
            </a:extLst>
          </p:cNvPr>
          <p:cNvSpPr/>
          <p:nvPr/>
        </p:nvSpPr>
        <p:spPr>
          <a:xfrm>
            <a:off x="6705600" y="3055144"/>
            <a:ext cx="592667" cy="6799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131A43-2104-0641-B5DA-EC89ED37B9B7}"/>
              </a:ext>
            </a:extLst>
          </p:cNvPr>
          <p:cNvSpPr txBox="1"/>
          <p:nvPr/>
        </p:nvSpPr>
        <p:spPr>
          <a:xfrm>
            <a:off x="743255" y="4859957"/>
            <a:ext cx="2488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Alg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en-US" i="1" dirty="0" err="1">
                <a:solidFill>
                  <a:srgbClr val="FF0000"/>
                </a:solidFill>
              </a:rPr>
              <a:t>svm</a:t>
            </a:r>
            <a:r>
              <a:rPr lang="en-US" i="1" dirty="0">
                <a:solidFill>
                  <a:srgbClr val="FF0000"/>
                </a:solidFill>
              </a:rPr>
              <a:t>, rf, </a:t>
            </a:r>
            <a:r>
              <a:rPr lang="en-US" i="1" dirty="0" err="1">
                <a:solidFill>
                  <a:srgbClr val="FF0000"/>
                </a:solidFill>
              </a:rPr>
              <a:t>adaboost</a:t>
            </a:r>
            <a:endParaRPr lang="en-US" i="1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Sub: </a:t>
            </a:r>
            <a:r>
              <a:rPr lang="en-US" i="1" dirty="0">
                <a:solidFill>
                  <a:srgbClr val="FF0000"/>
                </a:solidFill>
              </a:rPr>
              <a:t>none</a:t>
            </a:r>
            <a:r>
              <a:rPr lang="en-US" dirty="0">
                <a:solidFill>
                  <a:srgbClr val="FF0000"/>
                </a:solidFill>
              </a:rPr>
              <a:t> or </a:t>
            </a:r>
            <a:r>
              <a:rPr lang="en-US" i="1" dirty="0">
                <a:solidFill>
                  <a:srgbClr val="FF0000"/>
                </a:solidFill>
              </a:rPr>
              <a:t>up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8B89AF-858A-2A42-AB41-1418760364EC}"/>
              </a:ext>
            </a:extLst>
          </p:cNvPr>
          <p:cNvSpPr txBox="1"/>
          <p:nvPr/>
        </p:nvSpPr>
        <p:spPr>
          <a:xfrm>
            <a:off x="6705600" y="4894231"/>
            <a:ext cx="14189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Alg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en-US" i="1" dirty="0" err="1">
                <a:solidFill>
                  <a:srgbClr val="FF0000"/>
                </a:solidFill>
              </a:rPr>
              <a:t>svm</a:t>
            </a:r>
            <a:endParaRPr lang="en-US" i="1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Sub: </a:t>
            </a:r>
            <a:r>
              <a:rPr lang="en-US" i="1" dirty="0">
                <a:solidFill>
                  <a:srgbClr val="FF0000"/>
                </a:solidFill>
              </a:rPr>
              <a:t>none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D5367-E8A5-C54C-B8D0-44BE75B17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8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3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394A7-01C3-E243-914A-24D6628F5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CS1 </a:t>
            </a:r>
            <a:r>
              <a:rPr lang="en-CA" dirty="0"/>
              <a:t>Ref-Norm Training Set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241710A-0CC9-3446-8C56-7EB2954EA4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49498" y="1426444"/>
            <a:ext cx="7093003" cy="5066431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A7FD190-2096-F14F-B3E0-6B2DBAD1AF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3287083"/>
              </p:ext>
            </p:extLst>
          </p:nvPr>
        </p:nvGraphicFramePr>
        <p:xfrm>
          <a:off x="10187655" y="181191"/>
          <a:ext cx="1818078" cy="1760220"/>
        </p:xfrm>
        <a:graphic>
          <a:graphicData uri="http://schemas.openxmlformats.org/drawingml/2006/table">
            <a:tbl>
              <a:tblPr/>
              <a:tblGrid>
                <a:gridCol w="1257573">
                  <a:extLst>
                    <a:ext uri="{9D8B030D-6E8A-4147-A177-3AD203B41FA5}">
                      <a16:colId xmlns:a16="http://schemas.microsoft.com/office/drawing/2014/main" val="1423979466"/>
                    </a:ext>
                  </a:extLst>
                </a:gridCol>
                <a:gridCol w="560505">
                  <a:extLst>
                    <a:ext uri="{9D8B030D-6E8A-4147-A177-3AD203B41FA5}">
                      <a16:colId xmlns:a16="http://schemas.microsoft.com/office/drawing/2014/main" val="322683495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en-CA" sz="1200" dirty="0"/>
                        <a:t>CS1 Ref-Norm Training Set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2768454"/>
                  </a:ext>
                </a:extLst>
              </a:tr>
              <a:tr h="23922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CCC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57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94920"/>
                  </a:ext>
                </a:extLst>
              </a:tr>
              <a:tr h="23922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ENOC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59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1361625"/>
                  </a:ext>
                </a:extLst>
              </a:tr>
              <a:tr h="23922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HGSC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156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290036"/>
                  </a:ext>
                </a:extLst>
              </a:tr>
              <a:tr h="23922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LGSC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16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5255764"/>
                  </a:ext>
                </a:extLst>
              </a:tr>
              <a:tr h="239226">
                <a:tc>
                  <a:txBody>
                    <a:bodyPr/>
                    <a:lstStyle/>
                    <a:p>
                      <a:pPr algn="l"/>
                      <a:r>
                        <a:rPr lang="en-CA" sz="1200">
                          <a:effectLst/>
                        </a:rPr>
                        <a:t>MUC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16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183620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27D4148-1D0C-8747-8CAE-C501FB72A723}"/>
              </a:ext>
            </a:extLst>
          </p:cNvPr>
          <p:cNvCxnSpPr>
            <a:cxnSpLocks/>
          </p:cNvCxnSpPr>
          <p:nvPr/>
        </p:nvCxnSpPr>
        <p:spPr>
          <a:xfrm flipV="1">
            <a:off x="3776133" y="6265334"/>
            <a:ext cx="0" cy="474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112FE17-7E38-A249-8C25-4FD3ACE5910A}"/>
              </a:ext>
            </a:extLst>
          </p:cNvPr>
          <p:cNvCxnSpPr>
            <a:cxnSpLocks/>
          </p:cNvCxnSpPr>
          <p:nvPr/>
        </p:nvCxnSpPr>
        <p:spPr>
          <a:xfrm flipV="1">
            <a:off x="6434666" y="4815224"/>
            <a:ext cx="0" cy="474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9606829-ABAD-DF45-AA92-10C7F7D2A3AC}"/>
              </a:ext>
            </a:extLst>
          </p:cNvPr>
          <p:cNvSpPr txBox="1"/>
          <p:nvPr/>
        </p:nvSpPr>
        <p:spPr>
          <a:xfrm>
            <a:off x="7532945" y="5317067"/>
            <a:ext cx="33434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Alg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en-US" i="1" dirty="0" err="1">
                <a:solidFill>
                  <a:srgbClr val="FF0000"/>
                </a:solidFill>
              </a:rPr>
              <a:t>svm</a:t>
            </a:r>
            <a:r>
              <a:rPr lang="en-US" dirty="0">
                <a:solidFill>
                  <a:srgbClr val="FF0000"/>
                </a:solidFill>
              </a:rPr>
              <a:t> – particularly in LGSC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Sub: </a:t>
            </a:r>
            <a:r>
              <a:rPr lang="en-US" i="1" dirty="0">
                <a:solidFill>
                  <a:srgbClr val="FF0000"/>
                </a:solidFill>
              </a:rPr>
              <a:t>none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Sub: </a:t>
            </a:r>
            <a:r>
              <a:rPr lang="en-US" i="1" dirty="0">
                <a:solidFill>
                  <a:srgbClr val="FF0000"/>
                </a:solidFill>
              </a:rPr>
              <a:t>up</a:t>
            </a:r>
            <a:r>
              <a:rPr lang="en-US" dirty="0">
                <a:solidFill>
                  <a:srgbClr val="FF0000"/>
                </a:solidFill>
              </a:rPr>
              <a:t> slightly ↓ in MUC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03881B-1C6B-9C46-B0B3-1EBA6C1FF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877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563A2-D638-3D46-BA11-3E630C548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CS2 Pools-Norm Training Set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647C295-548F-4C45-A951-BFA32AE4D8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800" y="2243135"/>
            <a:ext cx="6091873" cy="4351338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41E0FC7-6896-F24F-A4F8-DB8E1B531B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24113"/>
              </p:ext>
            </p:extLst>
          </p:nvPr>
        </p:nvGraphicFramePr>
        <p:xfrm>
          <a:off x="10075333" y="212726"/>
          <a:ext cx="1938867" cy="1760220"/>
        </p:xfrm>
        <a:graphic>
          <a:graphicData uri="http://schemas.openxmlformats.org/drawingml/2006/table">
            <a:tbl>
              <a:tblPr/>
              <a:tblGrid>
                <a:gridCol w="690156">
                  <a:extLst>
                    <a:ext uri="{9D8B030D-6E8A-4147-A177-3AD203B41FA5}">
                      <a16:colId xmlns:a16="http://schemas.microsoft.com/office/drawing/2014/main" val="1557653107"/>
                    </a:ext>
                  </a:extLst>
                </a:gridCol>
                <a:gridCol w="1248711">
                  <a:extLst>
                    <a:ext uri="{9D8B030D-6E8A-4147-A177-3AD203B41FA5}">
                      <a16:colId xmlns:a16="http://schemas.microsoft.com/office/drawing/2014/main" val="260276496"/>
                    </a:ext>
                  </a:extLst>
                </a:gridCol>
              </a:tblGrid>
              <a:tr h="206581">
                <a:tc gridSpan="2">
                  <a:txBody>
                    <a:bodyPr/>
                    <a:lstStyle/>
                    <a:p>
                      <a:r>
                        <a:rPr lang="en-CA" sz="1200" dirty="0"/>
                        <a:t>CS2 Pools-Norm Training Set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045456"/>
                  </a:ext>
                </a:extLst>
              </a:tr>
              <a:tr h="22379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CCOC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68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25915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ENOC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30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765396"/>
                  </a:ext>
                </a:extLst>
              </a:tr>
              <a:tr h="223796">
                <a:tc>
                  <a:txBody>
                    <a:bodyPr/>
                    <a:lstStyle/>
                    <a:p>
                      <a:pPr algn="l"/>
                      <a:r>
                        <a:rPr lang="en-CA" sz="1200">
                          <a:effectLst/>
                        </a:rPr>
                        <a:t>HGSC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757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2136374"/>
                  </a:ext>
                </a:extLst>
              </a:tr>
              <a:tr h="22379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LGSC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29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596789"/>
                  </a:ext>
                </a:extLst>
              </a:tr>
              <a:tr h="223796">
                <a:tc>
                  <a:txBody>
                    <a:bodyPr/>
                    <a:lstStyle/>
                    <a:p>
                      <a:pPr algn="l"/>
                      <a:r>
                        <a:rPr lang="en-CA" sz="1200">
                          <a:effectLst/>
                        </a:rPr>
                        <a:t>MUC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61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208606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2A3102B-017B-7846-AF20-6DBB86FF6F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2327" y="2243135"/>
            <a:ext cx="6091873" cy="435133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59653CB-D6D5-0646-B477-B76F1C2A1654}"/>
              </a:ext>
            </a:extLst>
          </p:cNvPr>
          <p:cNvSpPr/>
          <p:nvPr/>
        </p:nvSpPr>
        <p:spPr>
          <a:xfrm>
            <a:off x="838200" y="2647421"/>
            <a:ext cx="2667000" cy="5191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D38A3F-2E5E-8E41-B4CD-BDB64CB533B7}"/>
              </a:ext>
            </a:extLst>
          </p:cNvPr>
          <p:cNvSpPr/>
          <p:nvPr/>
        </p:nvSpPr>
        <p:spPr>
          <a:xfrm>
            <a:off x="6457950" y="2749021"/>
            <a:ext cx="721783" cy="6799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354987-170C-F64C-9AF6-9F91AFAD0EA3}"/>
              </a:ext>
            </a:extLst>
          </p:cNvPr>
          <p:cNvSpPr txBox="1"/>
          <p:nvPr/>
        </p:nvSpPr>
        <p:spPr>
          <a:xfrm>
            <a:off x="743255" y="4859957"/>
            <a:ext cx="29472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Alg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en-US" i="1" dirty="0" err="1">
                <a:solidFill>
                  <a:srgbClr val="FF0000"/>
                </a:solidFill>
              </a:rPr>
              <a:t>svm</a:t>
            </a:r>
            <a:r>
              <a:rPr lang="en-US" i="1" dirty="0">
                <a:solidFill>
                  <a:srgbClr val="FF0000"/>
                </a:solidFill>
              </a:rPr>
              <a:t>, rf, </a:t>
            </a:r>
            <a:r>
              <a:rPr lang="en-US" i="1" dirty="0" err="1">
                <a:solidFill>
                  <a:srgbClr val="FF0000"/>
                </a:solidFill>
              </a:rPr>
              <a:t>adaboost</a:t>
            </a:r>
            <a:r>
              <a:rPr lang="en-US" i="1" dirty="0">
                <a:solidFill>
                  <a:srgbClr val="FF0000"/>
                </a:solidFill>
              </a:rPr>
              <a:t>, </a:t>
            </a:r>
            <a:r>
              <a:rPr lang="en-US" i="1" dirty="0" err="1">
                <a:solidFill>
                  <a:srgbClr val="FF0000"/>
                </a:solidFill>
              </a:rPr>
              <a:t>knn</a:t>
            </a:r>
            <a:endParaRPr lang="en-US" i="1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Sub: </a:t>
            </a:r>
            <a:r>
              <a:rPr lang="en-US" i="1" dirty="0">
                <a:solidFill>
                  <a:srgbClr val="FF0000"/>
                </a:solidFill>
              </a:rPr>
              <a:t>none, up, smote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DF936E-A2A1-2848-97CA-158DF6DC6961}"/>
              </a:ext>
            </a:extLst>
          </p:cNvPr>
          <p:cNvSpPr txBox="1"/>
          <p:nvPr/>
        </p:nvSpPr>
        <p:spPr>
          <a:xfrm>
            <a:off x="6779464" y="5081629"/>
            <a:ext cx="14189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Alg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en-US" i="1" dirty="0" err="1">
                <a:solidFill>
                  <a:srgbClr val="FF0000"/>
                </a:solidFill>
              </a:rPr>
              <a:t>svm</a:t>
            </a:r>
            <a:endParaRPr lang="en-US" i="1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Sub: </a:t>
            </a:r>
            <a:r>
              <a:rPr lang="en-US" i="1" dirty="0">
                <a:solidFill>
                  <a:srgbClr val="FF0000"/>
                </a:solidFill>
              </a:rPr>
              <a:t>none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C3E89C-4A0B-A749-8920-66A91A1E9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123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563A2-D638-3D46-BA11-3E630C548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CS2 Pools-Norm Training Set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F6AC1C-839F-A642-A704-88343D431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3867" y="1461256"/>
            <a:ext cx="7044266" cy="5031619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41E0FC7-6896-F24F-A4F8-DB8E1B531B2C}"/>
              </a:ext>
            </a:extLst>
          </p:cNvPr>
          <p:cNvGraphicFramePr>
            <a:graphicFrameLocks noGrp="1"/>
          </p:cNvGraphicFramePr>
          <p:nvPr/>
        </p:nvGraphicFramePr>
        <p:xfrm>
          <a:off x="10075333" y="212726"/>
          <a:ext cx="1938867" cy="1760220"/>
        </p:xfrm>
        <a:graphic>
          <a:graphicData uri="http://schemas.openxmlformats.org/drawingml/2006/table">
            <a:tbl>
              <a:tblPr/>
              <a:tblGrid>
                <a:gridCol w="690156">
                  <a:extLst>
                    <a:ext uri="{9D8B030D-6E8A-4147-A177-3AD203B41FA5}">
                      <a16:colId xmlns:a16="http://schemas.microsoft.com/office/drawing/2014/main" val="1557653107"/>
                    </a:ext>
                  </a:extLst>
                </a:gridCol>
                <a:gridCol w="1248711">
                  <a:extLst>
                    <a:ext uri="{9D8B030D-6E8A-4147-A177-3AD203B41FA5}">
                      <a16:colId xmlns:a16="http://schemas.microsoft.com/office/drawing/2014/main" val="260276496"/>
                    </a:ext>
                  </a:extLst>
                </a:gridCol>
              </a:tblGrid>
              <a:tr h="206581">
                <a:tc gridSpan="2">
                  <a:txBody>
                    <a:bodyPr/>
                    <a:lstStyle/>
                    <a:p>
                      <a:r>
                        <a:rPr lang="en-CA" sz="1200" dirty="0"/>
                        <a:t>CS2 Pools-Norm Training Set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045456"/>
                  </a:ext>
                </a:extLst>
              </a:tr>
              <a:tr h="22379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CCOC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68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25915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ENOC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30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765396"/>
                  </a:ext>
                </a:extLst>
              </a:tr>
              <a:tr h="223796">
                <a:tc>
                  <a:txBody>
                    <a:bodyPr/>
                    <a:lstStyle/>
                    <a:p>
                      <a:pPr algn="l"/>
                      <a:r>
                        <a:rPr lang="en-CA" sz="1200">
                          <a:effectLst/>
                        </a:rPr>
                        <a:t>HGSC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757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2136374"/>
                  </a:ext>
                </a:extLst>
              </a:tr>
              <a:tr h="223796">
                <a:tc>
                  <a:txBody>
                    <a:bodyPr/>
                    <a:lstStyle/>
                    <a:p>
                      <a:pPr algn="l"/>
                      <a:r>
                        <a:rPr lang="en-CA" sz="1200" dirty="0">
                          <a:effectLst/>
                        </a:rPr>
                        <a:t>LGSC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29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596789"/>
                  </a:ext>
                </a:extLst>
              </a:tr>
              <a:tr h="223796">
                <a:tc>
                  <a:txBody>
                    <a:bodyPr/>
                    <a:lstStyle/>
                    <a:p>
                      <a:pPr algn="l"/>
                      <a:r>
                        <a:rPr lang="en-CA" sz="1200">
                          <a:effectLst/>
                        </a:rPr>
                        <a:t>MUC</a:t>
                      </a:r>
                    </a:p>
                  </a:txBody>
                  <a:tcPr marL="123825" marR="12382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sz="1200" dirty="0">
                          <a:effectLst/>
                        </a:rPr>
                        <a:t>61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2086067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D83A18E-7EDA-C841-AC50-E89E3DC28032}"/>
              </a:ext>
            </a:extLst>
          </p:cNvPr>
          <p:cNvCxnSpPr>
            <a:cxnSpLocks/>
          </p:cNvCxnSpPr>
          <p:nvPr/>
        </p:nvCxnSpPr>
        <p:spPr>
          <a:xfrm flipV="1">
            <a:off x="3776133" y="6265334"/>
            <a:ext cx="0" cy="474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F278B9-CA5F-3F41-A03A-ECD15CD5A4A2}"/>
              </a:ext>
            </a:extLst>
          </p:cNvPr>
          <p:cNvCxnSpPr>
            <a:cxnSpLocks/>
          </p:cNvCxnSpPr>
          <p:nvPr/>
        </p:nvCxnSpPr>
        <p:spPr>
          <a:xfrm flipV="1">
            <a:off x="6434666" y="4815224"/>
            <a:ext cx="0" cy="474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3D9B7A7-C064-294A-9C76-EE2EB3788AEF}"/>
              </a:ext>
            </a:extLst>
          </p:cNvPr>
          <p:cNvSpPr txBox="1"/>
          <p:nvPr/>
        </p:nvSpPr>
        <p:spPr>
          <a:xfrm>
            <a:off x="7532945" y="5317067"/>
            <a:ext cx="3988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Alg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en-US" i="1" dirty="0" err="1">
                <a:solidFill>
                  <a:srgbClr val="FF0000"/>
                </a:solidFill>
              </a:rPr>
              <a:t>svm</a:t>
            </a:r>
            <a:r>
              <a:rPr lang="en-US" dirty="0">
                <a:solidFill>
                  <a:srgbClr val="FF0000"/>
                </a:solidFill>
              </a:rPr>
              <a:t> – particularly in LGSC , ENOC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Sub: </a:t>
            </a:r>
            <a:r>
              <a:rPr lang="en-US" i="1" dirty="0">
                <a:solidFill>
                  <a:srgbClr val="FF0000"/>
                </a:solidFill>
              </a:rPr>
              <a:t>none or smote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B736A2-CA7A-3D49-9086-618D338CA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0059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0E8B2-DA99-4741-AD3E-679B1B736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Cathy’s thesis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57F72-9DCA-6447-A5D5-ED7A3C87E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3 performance metrics</a:t>
            </a:r>
          </a:p>
          <a:p>
            <a:pPr lvl="1" fontAlgn="ctr"/>
            <a:r>
              <a:rPr lang="en-US" dirty="0"/>
              <a:t>F-score - </a:t>
            </a:r>
            <a:r>
              <a:rPr lang="en-CA" dirty="0"/>
              <a:t>measure that balances precision and recall. More informative than accuracy when evaluating performance of minority classes</a:t>
            </a:r>
            <a:endParaRPr lang="en-US" dirty="0"/>
          </a:p>
          <a:p>
            <a:pPr lvl="1"/>
            <a:r>
              <a:rPr lang="en-US" dirty="0"/>
              <a:t>G-mean - </a:t>
            </a:r>
            <a:r>
              <a:rPr lang="en-CA" dirty="0"/>
              <a:t>more sensitive in capturing bad minority class performance due to its multiplicative feature</a:t>
            </a:r>
          </a:p>
          <a:p>
            <a:pPr lvl="1"/>
            <a:r>
              <a:rPr lang="en-US" dirty="0"/>
              <a:t>Kappa - </a:t>
            </a:r>
            <a:r>
              <a:rPr lang="en-CA" dirty="0"/>
              <a:t>Measures agreement between the actual classes and the predicted classes, correcting for the amount of agreement due to pure chance</a:t>
            </a:r>
          </a:p>
          <a:p>
            <a:pPr lvl="1"/>
            <a:endParaRPr lang="en-CA" dirty="0"/>
          </a:p>
          <a:p>
            <a:endParaRPr lang="en-CA" dirty="0"/>
          </a:p>
          <a:p>
            <a:r>
              <a:rPr lang="en-CA" dirty="0"/>
              <a:t>Used CodeSet1</a:t>
            </a:r>
          </a:p>
          <a:p>
            <a:pPr lvl="1"/>
            <a:endParaRPr lang="en-US" dirty="0"/>
          </a:p>
        </p:txBody>
      </p:sp>
      <p:pic>
        <p:nvPicPr>
          <p:cNvPr id="2050" name="Picture 2" descr="Histotype &#10;Count &#10;Proportion &#10;Table 5.11: &#10;HGSC &#10;169 &#10;51% &#10;LGSC &#10;22 &#10;7% &#10;EC &#10;61 &#10;19% &#10;ccc &#10;57 &#10;17% &#10;MC &#10;20 &#10;6% &#10;Histotype distribution in the subset data ">
            <a:extLst>
              <a:ext uri="{FF2B5EF4-FFF2-40B4-BE49-F238E27FC236}">
                <a16:creationId xmlns:a16="http://schemas.microsoft.com/office/drawing/2014/main" id="{1E773B13-F5D1-DB4C-B6DD-642D9431D9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935"/>
          <a:stretch/>
        </p:blipFill>
        <p:spPr bwMode="auto">
          <a:xfrm>
            <a:off x="4645152" y="4943411"/>
            <a:ext cx="5596128" cy="1549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1B73D2-22D9-FA4A-B57F-23CC88958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627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3ED42-73BC-314A-8365-146F08C81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65421-0A50-EE4B-B7BA-4AB940181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Ovarian cancer is a series of distinct diseases typically identified by their histopathological appearance as high-grade serous (HGSC), low-grade serous (LGSC), endometrioid (ENOC), clear cell (CCC), and mucinous (MC) carcinomas</a:t>
            </a:r>
          </a:p>
          <a:p>
            <a:r>
              <a:rPr lang="en-CA" dirty="0"/>
              <a:t>Class prediction modeling can be used to build a histotype classifier based on differential gene expression profiles between different classes of tumors </a:t>
            </a:r>
          </a:p>
          <a:p>
            <a:r>
              <a:rPr lang="en-CA" dirty="0"/>
              <a:t>The </a:t>
            </a:r>
            <a:r>
              <a:rPr lang="en-CA" dirty="0" err="1"/>
              <a:t>NanoString</a:t>
            </a:r>
            <a:r>
              <a:rPr lang="en-CA" dirty="0"/>
              <a:t> </a:t>
            </a:r>
            <a:r>
              <a:rPr lang="en-CA" dirty="0" err="1"/>
              <a:t>nCounter</a:t>
            </a:r>
            <a:r>
              <a:rPr lang="en-CA" dirty="0"/>
              <a:t> platform measures mRNA abundances and has been used in other clinical multi-gene predictors</a:t>
            </a:r>
          </a:p>
          <a:p>
            <a:r>
              <a:rPr lang="en-CA" dirty="0" err="1"/>
              <a:t>NanoString</a:t>
            </a:r>
            <a:r>
              <a:rPr lang="en-CA" dirty="0"/>
              <a:t> is reliable for testing FFPE samples, which is crucial for clinical implementation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72429-2F5E-C64B-B5C3-D60ECF0B4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591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4C985-5ECE-3F4D-89BC-DAC2E691E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Cathy’s thesis analysis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1485368-C332-5E4C-B03C-A614C680FBEC}"/>
              </a:ext>
            </a:extLst>
          </p:cNvPr>
          <p:cNvSpPr txBox="1">
            <a:spLocks/>
          </p:cNvSpPr>
          <p:nvPr/>
        </p:nvSpPr>
        <p:spPr>
          <a:xfrm>
            <a:off x="384048" y="3638337"/>
            <a:ext cx="5257800" cy="2718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ctr"/>
            <a:r>
              <a:rPr lang="en-US" sz="2000" dirty="0"/>
              <a:t>Top 3 methods (mostly based on F1)</a:t>
            </a:r>
          </a:p>
          <a:p>
            <a:pPr lvl="1" fontAlgn="ctr"/>
            <a:r>
              <a:rPr lang="en-US" sz="2000" dirty="0" err="1"/>
              <a:t>hdrf</a:t>
            </a:r>
            <a:r>
              <a:rPr lang="en-US" sz="2000" dirty="0"/>
              <a:t> - random forest version of the Hellinger Distance Decision Tree</a:t>
            </a:r>
          </a:p>
          <a:p>
            <a:pPr lvl="1" fontAlgn="ctr"/>
            <a:r>
              <a:rPr lang="en-US" sz="2000" dirty="0"/>
              <a:t>random forest</a:t>
            </a:r>
          </a:p>
          <a:p>
            <a:pPr lvl="1" fontAlgn="ctr"/>
            <a:r>
              <a:rPr lang="en-US" sz="2000" dirty="0"/>
              <a:t>smote – SMOTE followed by C50 decision tree - </a:t>
            </a:r>
            <a:r>
              <a:rPr lang="en-CA" sz="2000" dirty="0"/>
              <a:t>Synthetic Minority Over-sampling Technique to generate artificial instances of minority class</a:t>
            </a:r>
          </a:p>
          <a:p>
            <a:pPr fontAlgn="ctr"/>
            <a:endParaRPr lang="en-CA" sz="2000" dirty="0"/>
          </a:p>
          <a:p>
            <a:pPr lvl="1" fontAlgn="ctr"/>
            <a:endParaRPr lang="en-US" sz="2000" dirty="0"/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4C01E0-4604-C441-8815-9515B5B07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51893D-F1F7-0046-893A-761B523B7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5936" y="254577"/>
            <a:ext cx="5846064" cy="63488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06F3C7-3611-1942-9970-89FE8E41CC20}"/>
              </a:ext>
            </a:extLst>
          </p:cNvPr>
          <p:cNvSpPr txBox="1"/>
          <p:nvPr/>
        </p:nvSpPr>
        <p:spPr>
          <a:xfrm>
            <a:off x="384048" y="1690688"/>
            <a:ext cx="5961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Results are statistically tested using the Friedman rank sum test with post-hoc pairwise comparisons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Summarizes overall performance using the average rank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Smaller ranks indicate better performances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45803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ACFBC-A747-ED41-B12B-ACFBD8AC0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Cathy’s thesis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C108D7-D585-3445-BF1C-A39A851593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5488" y="1358108"/>
            <a:ext cx="7680960" cy="536781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6CC0BE-4A3C-9E4B-AB3C-6B8600B96F95}"/>
              </a:ext>
            </a:extLst>
          </p:cNvPr>
          <p:cNvSpPr txBox="1"/>
          <p:nvPr/>
        </p:nvSpPr>
        <p:spPr>
          <a:xfrm>
            <a:off x="8421925" y="1843950"/>
            <a:ext cx="35308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Majority class (HGSC)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000" dirty="0" err="1"/>
              <a:t>hdrf</a:t>
            </a:r>
            <a:r>
              <a:rPr lang="en-US" sz="2000" dirty="0"/>
              <a:t> and rf - good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smote - moderate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Medium class (CCC, EC)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000" dirty="0" err="1"/>
              <a:t>hdrf</a:t>
            </a:r>
            <a:r>
              <a:rPr lang="en-US" sz="2000" dirty="0"/>
              <a:t> and rf - moderate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smote - poor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Small class (LGSC, MC)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000" dirty="0" err="1"/>
              <a:t>hdrf</a:t>
            </a:r>
            <a:r>
              <a:rPr lang="en-US" sz="2000" dirty="0"/>
              <a:t> and rf -poor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000" dirty="0"/>
              <a:t>smote - moderate</a:t>
            </a:r>
          </a:p>
          <a:p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CA190-AD7A-DE42-BFFE-A864F36B0A62}"/>
              </a:ext>
            </a:extLst>
          </p:cNvPr>
          <p:cNvSpPr txBox="1"/>
          <p:nvPr/>
        </p:nvSpPr>
        <p:spPr>
          <a:xfrm>
            <a:off x="8692083" y="5472747"/>
            <a:ext cx="29905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*per-class accuracy is calculated as the diagonal entries divided by column sums </a:t>
            </a:r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0F69CF-0BEF-B54E-BFE4-202354EDA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725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7DC87-EEC3-2C4D-B52F-C5EB0D14E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Cathy’s thesis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274E9-2900-5045-ACFF-CE1C4170D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880" y="2042830"/>
            <a:ext cx="3093720" cy="3395705"/>
          </a:xfrm>
        </p:spPr>
        <p:txBody>
          <a:bodyPr>
            <a:normAutofit/>
          </a:bodyPr>
          <a:lstStyle/>
          <a:p>
            <a:pPr fontAlgn="ctr"/>
            <a:r>
              <a:rPr lang="en-US" sz="2400" dirty="0"/>
              <a:t>Improvements:</a:t>
            </a:r>
          </a:p>
          <a:p>
            <a:pPr lvl="1" fontAlgn="ctr"/>
            <a:r>
              <a:rPr lang="en-US" sz="2000" dirty="0"/>
              <a:t>SMOTE for LGSC and MC (up to 50)</a:t>
            </a:r>
          </a:p>
          <a:p>
            <a:pPr lvl="1" fontAlgn="ctr"/>
            <a:r>
              <a:rPr lang="en-US" sz="2000" dirty="0"/>
              <a:t>Apply </a:t>
            </a:r>
            <a:r>
              <a:rPr lang="en-US" sz="2000" dirty="0" err="1"/>
              <a:t>hdrf</a:t>
            </a:r>
            <a:r>
              <a:rPr lang="en-US" sz="2000" dirty="0"/>
              <a:t> and rf methods as the classifiers</a:t>
            </a:r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ABFCB2-2013-594D-91CB-BB052D179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990" y="2042830"/>
            <a:ext cx="7646130" cy="393004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098B24-0749-8F43-9F11-2A7938D96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015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0D0E7-683B-EB4D-9899-D0D6DFDB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Cathy’s thesis analysis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4BBAC9E-94B3-FF4C-8D75-072DBE60D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061" y="1690688"/>
            <a:ext cx="5830939" cy="4074936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4D2E91-2D3D-FA40-A4CD-C2EEDB1CE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0676" y="1692934"/>
            <a:ext cx="6124279" cy="31478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D894D3F-6520-FD48-9A84-6037F4CD4285}"/>
              </a:ext>
            </a:extLst>
          </p:cNvPr>
          <p:cNvSpPr/>
          <p:nvPr/>
        </p:nvSpPr>
        <p:spPr>
          <a:xfrm>
            <a:off x="4882896" y="2194560"/>
            <a:ext cx="841248" cy="969264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C45DDB-8B8D-634B-ADD5-2F09F187A123}"/>
              </a:ext>
            </a:extLst>
          </p:cNvPr>
          <p:cNvSpPr/>
          <p:nvPr/>
        </p:nvSpPr>
        <p:spPr>
          <a:xfrm>
            <a:off x="10883791" y="2212848"/>
            <a:ext cx="841248" cy="969264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EC92BC-9896-2243-8DE6-B31C196144C8}"/>
              </a:ext>
            </a:extLst>
          </p:cNvPr>
          <p:cNvSpPr/>
          <p:nvPr/>
        </p:nvSpPr>
        <p:spPr>
          <a:xfrm>
            <a:off x="4882896" y="3191257"/>
            <a:ext cx="841248" cy="969264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31D6F4-0D0C-324D-9CA2-FC947A42C700}"/>
              </a:ext>
            </a:extLst>
          </p:cNvPr>
          <p:cNvSpPr/>
          <p:nvPr/>
        </p:nvSpPr>
        <p:spPr>
          <a:xfrm>
            <a:off x="10902079" y="3200400"/>
            <a:ext cx="841248" cy="969264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24C7F21-5E61-B743-B58E-AAA429C1C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22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D24BD2-4B84-894B-8B27-83503B9F721E}"/>
              </a:ext>
            </a:extLst>
          </p:cNvPr>
          <p:cNvSpPr txBox="1"/>
          <p:nvPr/>
        </p:nvSpPr>
        <p:spPr>
          <a:xfrm>
            <a:off x="1188720" y="5890858"/>
            <a:ext cx="112629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SMOTE improves classification accuracy for LGSC and MC for both </a:t>
            </a:r>
            <a:r>
              <a:rPr lang="en-US" sz="2400" dirty="0" err="1"/>
              <a:t>hdrf</a:t>
            </a:r>
            <a:r>
              <a:rPr lang="en-US" sz="2400" dirty="0"/>
              <a:t> and rf but the performance of other classes may decrease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76369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03B59-26D2-4E41-ACCE-EA96F16CB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Cathy’s thesis analysis: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9BA6E-7682-0342-A3A3-24196EF30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ctr"/>
            <a:r>
              <a:rPr lang="en-US" dirty="0"/>
              <a:t>Overall classification results for CodeSet1 were only moderate</a:t>
            </a:r>
          </a:p>
          <a:p>
            <a:pPr lvl="1" fontAlgn="ctr"/>
            <a:r>
              <a:rPr lang="en-US" dirty="0"/>
              <a:t>Potential reasons</a:t>
            </a:r>
          </a:p>
          <a:p>
            <a:pPr lvl="2" fontAlgn="ctr"/>
            <a:r>
              <a:rPr lang="en-US" dirty="0"/>
              <a:t>Small sample size</a:t>
            </a:r>
          </a:p>
          <a:p>
            <a:pPr lvl="2" fontAlgn="ctr"/>
            <a:r>
              <a:rPr lang="en-US" dirty="0"/>
              <a:t>Potential overlap of expression values for different histotypes</a:t>
            </a:r>
          </a:p>
          <a:p>
            <a:pPr fontAlgn="ctr"/>
            <a:r>
              <a:rPr lang="en-US" dirty="0"/>
              <a:t>F1 and Kappa can still be dominated by the majority class performance</a:t>
            </a:r>
          </a:p>
          <a:p>
            <a:pPr fontAlgn="ctr"/>
            <a:r>
              <a:rPr lang="en-US" dirty="0"/>
              <a:t>Modified random forest Hellinger Distance Decision Tree algorithm is an option for imbalanced datasets</a:t>
            </a:r>
          </a:p>
          <a:p>
            <a:pPr fontAlgn="ctr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6D036-D443-114C-84AB-8A358E955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130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CCB8B-FCDD-C74A-AEA3-8F1A117AF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5F156-6A34-AF4B-8778-93DC23CC4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Classifier development:</a:t>
            </a:r>
          </a:p>
          <a:p>
            <a:pPr lvl="2"/>
            <a:r>
              <a:rPr lang="en-US" dirty="0"/>
              <a:t>Add </a:t>
            </a:r>
            <a:r>
              <a:rPr lang="en-US" dirty="0" err="1"/>
              <a:t>hdrf</a:t>
            </a:r>
            <a:r>
              <a:rPr lang="en-US" dirty="0"/>
              <a:t> algorithm to classifier comparisons</a:t>
            </a:r>
          </a:p>
          <a:p>
            <a:pPr lvl="2"/>
            <a:r>
              <a:rPr lang="en-US" dirty="0"/>
              <a:t>Add smote </a:t>
            </a:r>
            <a:r>
              <a:rPr lang="en-US" dirty="0" err="1"/>
              <a:t>upsampling</a:t>
            </a:r>
            <a:r>
              <a:rPr lang="en-US" dirty="0"/>
              <a:t> for minority classes only</a:t>
            </a:r>
          </a:p>
          <a:p>
            <a:pPr lvl="2"/>
            <a:r>
              <a:rPr lang="en-US" dirty="0"/>
              <a:t>Add G-mean and Kappa statistics (in addition to F1 and accuracy)</a:t>
            </a:r>
          </a:p>
          <a:p>
            <a:r>
              <a:rPr lang="en-US" dirty="0"/>
              <a:t>Discussion points:</a:t>
            </a:r>
          </a:p>
          <a:p>
            <a:pPr lvl="1"/>
            <a:r>
              <a:rPr lang="en-US" dirty="0"/>
              <a:t>Which scheme to normalize to reference samples</a:t>
            </a:r>
          </a:p>
          <a:p>
            <a:pPr lvl="2"/>
            <a:r>
              <a:rPr lang="en-US" dirty="0"/>
              <a:t>Duplicates, common any3_ref, any5ref, 10, etc.</a:t>
            </a:r>
          </a:p>
          <a:p>
            <a:pPr lvl="1"/>
            <a:r>
              <a:rPr lang="en-US" dirty="0"/>
              <a:t>Which comparison strategy to use</a:t>
            </a:r>
          </a:p>
          <a:p>
            <a:pPr lvl="2"/>
            <a:r>
              <a:rPr lang="en-US" dirty="0"/>
              <a:t>Ref-vs-ref </a:t>
            </a:r>
            <a:r>
              <a:rPr lang="en-US" dirty="0" err="1"/>
              <a:t>etc</a:t>
            </a:r>
            <a:r>
              <a:rPr lang="en-US" dirty="0"/>
              <a:t>?, cross-compare normalization methods?</a:t>
            </a:r>
          </a:p>
          <a:p>
            <a:pPr lvl="1"/>
            <a:r>
              <a:rPr lang="en-US" dirty="0"/>
              <a:t>Which </a:t>
            </a:r>
            <a:r>
              <a:rPr lang="en-US" dirty="0" err="1"/>
              <a:t>CodeSets</a:t>
            </a:r>
            <a:r>
              <a:rPr lang="en-US" dirty="0"/>
              <a:t> to use as training vs validation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BFB0B0-6B6E-DA41-AFCA-67400F168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58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5213E-B741-E84F-87EE-8F8F71521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754F9-5832-FF45-90D8-0DBE65EA4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dirty="0"/>
              <a:t>Multivariate modeling approaches use a subset of genes to assign a patient to a particular class</a:t>
            </a:r>
          </a:p>
          <a:p>
            <a:r>
              <a:rPr lang="en-US" dirty="0"/>
              <a:t>Development and validation</a:t>
            </a:r>
          </a:p>
          <a:p>
            <a:pPr lvl="1"/>
            <a:r>
              <a:rPr lang="en-CA" dirty="0"/>
              <a:t>Models suffer from a risk of over fitting whereby the classification algorithm performs well on the samples from which it was built but poorly on independent samples</a:t>
            </a:r>
            <a:r>
              <a:rPr lang="en-CA" dirty="0">
                <a:effectLst/>
              </a:rPr>
              <a:t> </a:t>
            </a:r>
            <a:endParaRPr lang="en-US" dirty="0"/>
          </a:p>
          <a:p>
            <a:r>
              <a:rPr lang="en-US" dirty="0"/>
              <a:t>Class imbalance</a:t>
            </a:r>
          </a:p>
          <a:p>
            <a:pPr lvl="1"/>
            <a:r>
              <a:rPr lang="en-CA" dirty="0"/>
              <a:t>HGSC is the dominant ovarian cancer histotype (70%) </a:t>
            </a:r>
          </a:p>
          <a:p>
            <a:pPr lvl="1"/>
            <a:r>
              <a:rPr lang="en-CA" dirty="0"/>
              <a:t>Classifier algorithms tend to favour the majority class and special considerations must be made to properly train a classifier</a:t>
            </a:r>
            <a:r>
              <a:rPr lang="en-CA" dirty="0">
                <a:effectLst/>
              </a:rPr>
              <a:t> </a:t>
            </a:r>
          </a:p>
          <a:p>
            <a:r>
              <a:rPr lang="en-CA" dirty="0"/>
              <a:t>Normalization between </a:t>
            </a:r>
            <a:r>
              <a:rPr lang="en-CA" dirty="0" err="1"/>
              <a:t>CodeSets</a:t>
            </a:r>
            <a:endParaRPr lang="en-CA" dirty="0"/>
          </a:p>
          <a:p>
            <a:pPr lvl="1"/>
            <a:r>
              <a:rPr lang="en-CA" dirty="0" err="1"/>
              <a:t>NanoString</a:t>
            </a:r>
            <a:r>
              <a:rPr lang="en-CA" dirty="0"/>
              <a:t> has demonstrated rapid, reliable and reproducible results within the same batch of reagents (</a:t>
            </a:r>
            <a:r>
              <a:rPr lang="en-CA" dirty="0" err="1"/>
              <a:t>CodesSets</a:t>
            </a:r>
            <a:r>
              <a:rPr lang="en-CA" dirty="0"/>
              <a:t>)</a:t>
            </a:r>
          </a:p>
          <a:p>
            <a:pPr lvl="1"/>
            <a:r>
              <a:rPr lang="en-CA" dirty="0"/>
              <a:t>Large batch-to-batch variability has been observed</a:t>
            </a:r>
            <a:r>
              <a:rPr lang="en-CA" dirty="0">
                <a:effectLst/>
              </a:rPr>
              <a:t> and need to be accounted for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DDBEBD-2BEF-5B45-8218-F5F7709EA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885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8549A-C44C-134B-BB90-19A7D4F4E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34829-8BA9-3041-B549-BBA5952EA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To develop and validate an ovarian cancer histotype classifier using </a:t>
            </a:r>
            <a:r>
              <a:rPr lang="en-CA" dirty="0" err="1"/>
              <a:t>NanoString</a:t>
            </a:r>
            <a:r>
              <a:rPr lang="en-CA" dirty="0"/>
              <a:t> gene expression data that establishes a method:</a:t>
            </a:r>
          </a:p>
          <a:p>
            <a:pPr lvl="1"/>
            <a:r>
              <a:rPr lang="en-CA" dirty="0"/>
              <a:t>For creating and validating multiple reference sets to normalize results between </a:t>
            </a:r>
            <a:r>
              <a:rPr lang="en-CA" dirty="0" err="1"/>
              <a:t>CodeSets</a:t>
            </a:r>
            <a:endParaRPr lang="en-CA" dirty="0"/>
          </a:p>
          <a:p>
            <a:pPr lvl="1"/>
            <a:r>
              <a:rPr lang="en-CA" dirty="0"/>
              <a:t>That takes into account class imbalance when developing the classification algorithm</a:t>
            </a:r>
          </a:p>
          <a:p>
            <a:pPr lvl="1"/>
            <a:endParaRPr lang="en-CA" dirty="0"/>
          </a:p>
          <a:p>
            <a:r>
              <a:rPr lang="en-CA" dirty="0"/>
              <a:t>This classifier provides a means to rapidly and objectively classify ovarian cancer </a:t>
            </a:r>
            <a:r>
              <a:rPr lang="en-CA" dirty="0" err="1"/>
              <a:t>histotypes</a:t>
            </a:r>
            <a:r>
              <a:rPr lang="en-CA" dirty="0"/>
              <a:t> from mRNA extracted from clinical FFPE tumor samples on an individual tumor basis that can be integrated into a clinical operational pipeline for improved diagnostics and ultimately better patient outcomes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FD091-2F30-5E48-9C6C-D66E079B2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82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11C86-FD6B-BC46-984F-36BAEA9C7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Methods: </a:t>
            </a:r>
            <a:r>
              <a:rPr lang="en-US" dirty="0" err="1"/>
              <a:t>NanoString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CFFB4-F323-3046-A9F5-21A748EAA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err="1"/>
              <a:t>NanoString</a:t>
            </a:r>
            <a:r>
              <a:rPr lang="en-CA" dirty="0"/>
              <a:t> </a:t>
            </a:r>
            <a:r>
              <a:rPr lang="en-CA" dirty="0" err="1"/>
              <a:t>CodeSets</a:t>
            </a:r>
            <a:r>
              <a:rPr lang="en-CA" dirty="0"/>
              <a:t> contained:</a:t>
            </a:r>
          </a:p>
          <a:p>
            <a:pPr lvl="1"/>
            <a:r>
              <a:rPr lang="en-CA" dirty="0"/>
              <a:t>A mix of all probes of interest</a:t>
            </a:r>
          </a:p>
          <a:p>
            <a:pPr lvl="1"/>
            <a:r>
              <a:rPr lang="en-CA" dirty="0"/>
              <a:t>6 pos controls spiked-in at fixed proportional [ ]</a:t>
            </a:r>
          </a:p>
          <a:p>
            <a:pPr lvl="1"/>
            <a:r>
              <a:rPr lang="en-CA" dirty="0"/>
              <a:t>8 neg controls (probes without corresponding target)</a:t>
            </a:r>
          </a:p>
          <a:p>
            <a:r>
              <a:rPr lang="en-CA" dirty="0"/>
              <a:t>Gene targets</a:t>
            </a:r>
          </a:p>
          <a:p>
            <a:pPr lvl="1"/>
            <a:r>
              <a:rPr lang="en-CA" dirty="0"/>
              <a:t>5 housekeeping genes</a:t>
            </a:r>
          </a:p>
          <a:p>
            <a:pPr lvl="1"/>
            <a:r>
              <a:rPr lang="en-CA" dirty="0"/>
              <a:t>CodeSet1 – 412 samples and covered 275 genes </a:t>
            </a:r>
          </a:p>
          <a:p>
            <a:pPr lvl="1"/>
            <a:r>
              <a:rPr lang="en-CA" dirty="0"/>
              <a:t>CodeSet2 – 1223 samples and covered 384 genes</a:t>
            </a:r>
            <a:r>
              <a:rPr lang="en-CA" dirty="0">
                <a:effectLst/>
              </a:rPr>
              <a:t> </a:t>
            </a:r>
          </a:p>
          <a:p>
            <a:pPr lvl="1"/>
            <a:r>
              <a:rPr lang="en-CA" dirty="0"/>
              <a:t>CodeSet3 – 5424 samples and covered 532 genes</a:t>
            </a:r>
            <a:r>
              <a:rPr lang="en-CA" dirty="0">
                <a:effectLst/>
              </a:rPr>
              <a:t> </a:t>
            </a:r>
          </a:p>
          <a:p>
            <a:pPr marL="457200" lvl="1" indent="0">
              <a:buNone/>
            </a:pP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623D79-045D-E04C-90A9-E015CDE31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6448" y="1411224"/>
            <a:ext cx="4035552" cy="40355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34E9E7-7471-F549-A73E-7B106F3ADFC1}"/>
              </a:ext>
            </a:extLst>
          </p:cNvPr>
          <p:cNvSpPr txBox="1"/>
          <p:nvPr/>
        </p:nvSpPr>
        <p:spPr>
          <a:xfrm>
            <a:off x="8451989" y="5581713"/>
            <a:ext cx="3756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*excluding housekeeping and controls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6647C-D122-BB40-A498-07B4E4CEB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68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AA819-0D44-D245-A757-E4ACB53D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to housekeeping genes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76DAC28-35E5-C54A-ACD6-BE190DD2B1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CA" dirty="0"/>
                  <a:t>The first normalization step was to normalize all endogenous genes to housekeeping genes</a:t>
                </a:r>
                <a:r>
                  <a:rPr lang="en-CA" dirty="0">
                    <a:effectLst/>
                  </a:rPr>
                  <a:t> </a:t>
                </a:r>
              </a:p>
              <a:p>
                <a:pPr lvl="1"/>
                <a:r>
                  <a:rPr lang="en-CA" dirty="0"/>
                  <a:t>POLR1B, SDHA, PGK1, ACTB, RPL19</a:t>
                </a:r>
                <a:r>
                  <a:rPr lang="en-CA" dirty="0">
                    <a:effectLst/>
                  </a:rPr>
                  <a:t> </a:t>
                </a:r>
              </a:p>
              <a:p>
                <a:pPr marL="0" indent="0">
                  <a:buNone/>
                </a:pPr>
                <a:endParaRPr lang="en-CA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CA" b="0" i="0" smtClean="0"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lang="en-CA" b="0" i="1" baseline="-2500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𝑒𝑛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𝑑𝑜𝑔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𝑒𝑛𝑜𝑢𝑠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𝑒𝑥𝑝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. −</m:t>
                      </m:r>
                      <m:func>
                        <m:func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CA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  <m:r>
                            <a:rPr lang="en-CA" i="1" baseline="-25000">
                              <a:latin typeface="Cambria Math" panose="02040503050406030204" pitchFamily="18" charset="0"/>
                            </a:rPr>
                            <m:t>2</m:t>
                          </m:r>
                        </m:fName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𝑎𝑣𝑔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. 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h𝑜𝑢𝑠𝑒𝑘𝑒𝑒𝑝𝑖𝑛𝑔</m:t>
                          </m:r>
                          <m:func>
                            <m:func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fName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𝑟𝑒𝑙𝑎𝑡𝑖𝑣𝑒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func>
                        </m:e>
                      </m:func>
                    </m:oMath>
                  </m:oMathPara>
                </a14:m>
                <a:endParaRPr lang="en-CA" dirty="0">
                  <a:effectLst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76DAC28-35E5-C54A-ACD6-BE190DD2B1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23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9BF46-4863-724A-914A-75FB0948E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054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4614C-DE27-2B4C-9638-44FD60F47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Methods: Common samples and genes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5FB71-8796-3D4F-90E2-6A241E928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54880" cy="4351338"/>
          </a:xfrm>
        </p:spPr>
        <p:txBody>
          <a:bodyPr>
            <a:normAutofit/>
          </a:bodyPr>
          <a:lstStyle/>
          <a:p>
            <a:r>
              <a:rPr lang="en-US" dirty="0"/>
              <a:t>78 common summary IDs</a:t>
            </a:r>
          </a:p>
          <a:p>
            <a:r>
              <a:rPr lang="en-US" dirty="0"/>
              <a:t>72 common genes</a:t>
            </a:r>
            <a:endParaRPr lang="en-CA" dirty="0"/>
          </a:p>
          <a:p>
            <a:pPr lvl="1"/>
            <a:endParaRPr lang="en-CA" dirty="0"/>
          </a:p>
          <a:p>
            <a:pPr lvl="1"/>
            <a:r>
              <a:rPr lang="en-CA" dirty="0"/>
              <a:t>CodeSet1</a:t>
            </a:r>
          </a:p>
          <a:p>
            <a:pPr lvl="2"/>
            <a:r>
              <a:rPr lang="en-CA" dirty="0"/>
              <a:t>93 samples </a:t>
            </a:r>
          </a:p>
          <a:p>
            <a:pPr lvl="1"/>
            <a:r>
              <a:rPr lang="en-CA" dirty="0"/>
              <a:t>CodeSet2</a:t>
            </a:r>
          </a:p>
          <a:p>
            <a:pPr lvl="2"/>
            <a:r>
              <a:rPr lang="en-CA" dirty="0"/>
              <a:t>87 samples </a:t>
            </a:r>
          </a:p>
          <a:p>
            <a:pPr lvl="1"/>
            <a:r>
              <a:rPr lang="en-CA" dirty="0"/>
              <a:t>CodeSet3</a:t>
            </a:r>
          </a:p>
          <a:p>
            <a:pPr lvl="2"/>
            <a:r>
              <a:rPr lang="en-CA" dirty="0"/>
              <a:t>140 samples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A23459-E1BF-774E-BD64-5AE3735AA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080" y="1349534"/>
            <a:ext cx="5303520" cy="53035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AF367D-4CF6-984C-A40E-56E17D9D7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7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40ED1-A55F-F741-B911-F8953C153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Methods: </a:t>
            </a:r>
            <a:r>
              <a:rPr lang="en-US" dirty="0" err="1"/>
              <a:t>CodeSets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D1B9C-CC79-9340-92A7-6DAAAA0BE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Two methods were used to normalize data between </a:t>
            </a:r>
            <a:r>
              <a:rPr lang="en-CA" dirty="0" err="1"/>
              <a:t>CodeSets</a:t>
            </a:r>
            <a:endParaRPr lang="en-CA" dirty="0"/>
          </a:p>
          <a:p>
            <a:pPr lvl="1"/>
            <a:r>
              <a:rPr lang="en-CA" dirty="0"/>
              <a:t>Reference samples method:</a:t>
            </a:r>
          </a:p>
          <a:p>
            <a:pPr lvl="2"/>
            <a:r>
              <a:rPr lang="en-CA" dirty="0"/>
              <a:t>CodeSet1 had samples that were repeated in either CodeSet2 or both CodeSet2 and CodeSet3. </a:t>
            </a:r>
          </a:p>
          <a:p>
            <a:pPr lvl="2"/>
            <a:r>
              <a:rPr lang="en-CA" dirty="0"/>
              <a:t>Common samples and genes were used as reference sets.</a:t>
            </a:r>
            <a:r>
              <a:rPr lang="en-CA" dirty="0">
                <a:effectLst/>
              </a:rPr>
              <a:t> </a:t>
            </a:r>
          </a:p>
          <a:p>
            <a:pPr lvl="1"/>
            <a:r>
              <a:rPr lang="en-CA" dirty="0"/>
              <a:t>Reference pools method:</a:t>
            </a:r>
          </a:p>
          <a:p>
            <a:pPr lvl="2"/>
            <a:r>
              <a:rPr lang="en-CA" dirty="0"/>
              <a:t>Reference pool samples were present in both CodeSet2 and CodeSet3</a:t>
            </a:r>
          </a:p>
          <a:p>
            <a:pPr lvl="2"/>
            <a:r>
              <a:rPr lang="en-CA" dirty="0"/>
              <a:t>Normalization was done following the </a:t>
            </a:r>
            <a:r>
              <a:rPr lang="en-CA" dirty="0" err="1"/>
              <a:t>PrOType</a:t>
            </a:r>
            <a:r>
              <a:rPr lang="en-CA" dirty="0"/>
              <a:t> method for HGSC subtypes</a:t>
            </a:r>
            <a:r>
              <a:rPr lang="en-CA" dirty="0">
                <a:effectLst/>
              </a:rPr>
              <a:t>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B67FC6-8D1C-DE49-B75D-377F353F4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464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A4EBB-DA45-734A-A5E9-AFF1AFD6B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of training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B040D-9FBB-334E-B292-EBDC547EA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Reference samples method</a:t>
            </a:r>
          </a:p>
          <a:p>
            <a:pPr lvl="1"/>
            <a:r>
              <a:rPr lang="en-CA" dirty="0"/>
              <a:t>72 common genes across all three </a:t>
            </a:r>
            <a:r>
              <a:rPr lang="en-CA" dirty="0" err="1"/>
              <a:t>CodeSets</a:t>
            </a:r>
            <a:r>
              <a:rPr lang="en-CA" dirty="0"/>
              <a:t> for use as references</a:t>
            </a:r>
          </a:p>
          <a:p>
            <a:pPr lvl="1"/>
            <a:r>
              <a:rPr lang="en-CA" dirty="0"/>
              <a:t>Number of samples used to norm: duplicates?, common any3_ref? (PLOS paper) any5_ref? 10? 15?</a:t>
            </a:r>
          </a:p>
          <a:p>
            <a:pPr lvl="1"/>
            <a:r>
              <a:rPr lang="en-CA" dirty="0"/>
              <a:t>Ref-normalized datasets: normalized to housekeeping genes, normalized to the 72 common reference genes, filtered for the five major </a:t>
            </a:r>
            <a:r>
              <a:rPr lang="en-CA" dirty="0" err="1"/>
              <a:t>histotypes</a:t>
            </a:r>
            <a:r>
              <a:rPr lang="en-CA" dirty="0"/>
              <a:t> of interest</a:t>
            </a:r>
          </a:p>
          <a:p>
            <a:pPr lvl="2"/>
            <a:r>
              <a:rPr lang="en-CA" dirty="0">
                <a:solidFill>
                  <a:srgbClr val="7030A0"/>
                </a:solidFill>
              </a:rPr>
              <a:t>CodeSet1, CodeSet2, CodeSet3</a:t>
            </a:r>
          </a:p>
          <a:p>
            <a:r>
              <a:rPr lang="en-CA" dirty="0"/>
              <a:t>Reference pools method</a:t>
            </a:r>
          </a:p>
          <a:p>
            <a:pPr lvl="1"/>
            <a:r>
              <a:rPr lang="en-CA" dirty="0"/>
              <a:t>CodeSet2 contains 9 ref pool samples (Pool 1 = 3, Pool 2 = 3, Pool 3 = 3)</a:t>
            </a:r>
          </a:p>
          <a:p>
            <a:pPr lvl="1"/>
            <a:r>
              <a:rPr lang="en-CA" dirty="0"/>
              <a:t>CodeSet3 contains 22 ref pool samples (Pool 1 = 12, Pool 2 = 5, Pool 3 = 5)</a:t>
            </a:r>
            <a:r>
              <a:rPr lang="en-CA" dirty="0">
                <a:effectLst/>
              </a:rPr>
              <a:t> </a:t>
            </a:r>
          </a:p>
          <a:p>
            <a:pPr lvl="1"/>
            <a:r>
              <a:rPr lang="en-CA" dirty="0"/>
              <a:t>Pools-normalized datasets: normalized to housekeeping genes, normalized to pool samples, filtered for the five major histotypes of interest</a:t>
            </a:r>
          </a:p>
          <a:p>
            <a:pPr lvl="2"/>
            <a:r>
              <a:rPr lang="en-CA" dirty="0">
                <a:solidFill>
                  <a:srgbClr val="7030A0"/>
                </a:solidFill>
                <a:effectLst/>
                <a:sym typeface="Wingdings" pitchFamily="2" charset="2"/>
              </a:rPr>
              <a:t>CodeSet2, CodeSet3</a:t>
            </a:r>
            <a:r>
              <a:rPr lang="en-CA" dirty="0">
                <a:solidFill>
                  <a:srgbClr val="7030A0"/>
                </a:solidFill>
                <a:effectLst/>
              </a:rPr>
              <a:t> </a:t>
            </a:r>
            <a:endParaRPr lang="en-CA" dirty="0">
              <a:solidFill>
                <a:srgbClr val="7030A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557DE-E3A3-5B4A-998D-4F0C3EDF1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BE5FE-CB6D-AD4E-BB45-2C6630950D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88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3308</TotalTime>
  <Words>1629</Words>
  <Application>Microsoft Macintosh PowerPoint</Application>
  <PresentationFormat>Widescreen</PresentationFormat>
  <Paragraphs>309</Paragraphs>
  <Slides>25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Helvetica Neue</vt:lpstr>
      <vt:lpstr>Office Theme</vt:lpstr>
      <vt:lpstr>A Clinical Ovarian Cancer Histotype Classifier Using Gene Expression Data for Improved Diagnostic Accuracy</vt:lpstr>
      <vt:lpstr>Background</vt:lpstr>
      <vt:lpstr>Modeling considerations</vt:lpstr>
      <vt:lpstr>Objective</vt:lpstr>
      <vt:lpstr>Methods: NanoString</vt:lpstr>
      <vt:lpstr>Normalization to housekeeping genes</vt:lpstr>
      <vt:lpstr>Methods: Common samples and genes</vt:lpstr>
      <vt:lpstr>Methods: CodeSets</vt:lpstr>
      <vt:lpstr>Normalization of training sets</vt:lpstr>
      <vt:lpstr>Normalization validation</vt:lpstr>
      <vt:lpstr>Normalization validation strategy</vt:lpstr>
      <vt:lpstr>Classifier training and validation datasets</vt:lpstr>
      <vt:lpstr>Histotype classifier development</vt:lpstr>
      <vt:lpstr>Distribution of histotypes</vt:lpstr>
      <vt:lpstr>CS1 Ref-Norm Training Set</vt:lpstr>
      <vt:lpstr>CS1 Ref-Norm Training Set</vt:lpstr>
      <vt:lpstr>CS2 Pools-Norm Training Set</vt:lpstr>
      <vt:lpstr>CS2 Pools-Norm Training Set</vt:lpstr>
      <vt:lpstr>Cathy’s thesis analysis</vt:lpstr>
      <vt:lpstr>Cathy’s thesis analysis</vt:lpstr>
      <vt:lpstr>Cathy’s thesis analysis</vt:lpstr>
      <vt:lpstr>Cathy’s thesis analysis</vt:lpstr>
      <vt:lpstr>Cathy’s thesis analysis</vt:lpstr>
      <vt:lpstr>Cathy’s thesis analysis: Conclusions</vt:lpstr>
      <vt:lpstr>Next steps: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Clinical Ovarian Cancer Histotype Classifier Using Gene Expression Data for Improved Diagnostic Accuracy</dc:title>
  <dc:creator>Lauren Tindale</dc:creator>
  <cp:lastModifiedBy>Lauren Tindale</cp:lastModifiedBy>
  <cp:revision>59</cp:revision>
  <dcterms:created xsi:type="dcterms:W3CDTF">2020-07-30T22:50:08Z</dcterms:created>
  <dcterms:modified xsi:type="dcterms:W3CDTF">2020-08-14T21:47:02Z</dcterms:modified>
</cp:coreProperties>
</file>

<file path=docProps/thumbnail.jpeg>
</file>